
<file path=[Content_Types].xml><?xml version="1.0" encoding="utf-8"?>
<Types xmlns="http://schemas.openxmlformats.org/package/2006/content-types">
  <Default Extension="png" ContentType="image/png"/>
  <Default Extension="tmp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7" r:id="rId5"/>
    <p:sldId id="268" r:id="rId6"/>
    <p:sldId id="261" r:id="rId7"/>
    <p:sldId id="265" r:id="rId8"/>
    <p:sldId id="262" r:id="rId9"/>
    <p:sldId id="263" r:id="rId10"/>
    <p:sldId id="264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42B4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2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2000" b="1" dirty="0">
                <a:effectLst/>
              </a:rPr>
              <a:t>Academic Credit Contracts - TBAISD Career-Tech Center</a:t>
            </a:r>
          </a:p>
          <a:p>
            <a:pPr>
              <a:defRPr/>
            </a:pPr>
            <a:r>
              <a:rPr lang="en-US" sz="2000" b="1" dirty="0">
                <a:effectLst/>
              </a:rPr>
              <a:t>2013-14</a:t>
            </a:r>
          </a:p>
        </c:rich>
      </c:tx>
      <c:layout>
        <c:manualLayout>
          <c:xMode val="edge"/>
          <c:yMode val="edge"/>
          <c:x val="0.12948229773527409"/>
          <c:y val="6.06060606060606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6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6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6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38100"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TblAc.Areas!$A$1:$H$1</c:f>
              <c:strCache>
                <c:ptCount val="8"/>
                <c:pt idx="0">
                  <c:v>Algebra IIA</c:v>
                </c:pt>
                <c:pt idx="1">
                  <c:v>Algebra IIB</c:v>
                </c:pt>
                <c:pt idx="2">
                  <c:v>Geometry</c:v>
                </c:pt>
                <c:pt idx="3">
                  <c:v>ELA 11</c:v>
                </c:pt>
                <c:pt idx="4">
                  <c:v>ELA 12</c:v>
                </c:pt>
                <c:pt idx="5">
                  <c:v>4th Yr Math</c:v>
                </c:pt>
                <c:pt idx="6">
                  <c:v>3rd Yr Sci</c:v>
                </c:pt>
                <c:pt idx="7">
                  <c:v>VPAA</c:v>
                </c:pt>
              </c:strCache>
            </c:strRef>
          </c:cat>
          <c:val>
            <c:numRef>
              <c:f>TblAc.Areas!$A$2:$H$2</c:f>
              <c:numCache>
                <c:formatCode>General</c:formatCode>
                <c:ptCount val="8"/>
                <c:pt idx="0">
                  <c:v>20</c:v>
                </c:pt>
                <c:pt idx="1">
                  <c:v>12</c:v>
                </c:pt>
                <c:pt idx="2">
                  <c:v>11</c:v>
                </c:pt>
                <c:pt idx="3">
                  <c:v>85</c:v>
                </c:pt>
                <c:pt idx="4">
                  <c:v>139</c:v>
                </c:pt>
                <c:pt idx="5">
                  <c:v>125</c:v>
                </c:pt>
                <c:pt idx="6">
                  <c:v>3</c:v>
                </c:pt>
                <c:pt idx="7">
                  <c:v>3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53842016"/>
        <c:axId val="153842408"/>
      </c:barChart>
      <c:catAx>
        <c:axId val="1538420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>
                    <a:latin typeface="Cambria" panose="02040503050406030204" pitchFamily="18" charset="0"/>
                  </a:rPr>
                  <a:t>Credit</a:t>
                </a:r>
                <a:r>
                  <a:rPr lang="en-US" sz="1400" baseline="0" dirty="0">
                    <a:latin typeface="Cambria" panose="02040503050406030204" pitchFamily="18" charset="0"/>
                  </a:rPr>
                  <a:t> Offerings</a:t>
                </a:r>
                <a:endParaRPr lang="en-US" sz="1400" dirty="0">
                  <a:latin typeface="Cambria" panose="02040503050406030204" pitchFamily="18" charset="0"/>
                </a:endParaRPr>
              </a:p>
            </c:rich>
          </c:tx>
          <c:layout>
            <c:manualLayout>
              <c:xMode val="edge"/>
              <c:yMode val="edge"/>
              <c:x val="0.42285149295172486"/>
              <c:y val="0.9443079615048118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842408"/>
        <c:crosses val="autoZero"/>
        <c:auto val="1"/>
        <c:lblAlgn val="ctr"/>
        <c:lblOffset val="100"/>
        <c:noMultiLvlLbl val="0"/>
      </c:catAx>
      <c:valAx>
        <c:axId val="153842408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>
                    <a:latin typeface="Cambria" panose="02040503050406030204" pitchFamily="18" charset="0"/>
                  </a:rPr>
                  <a:t>Number of Processed Contracts</a:t>
                </a:r>
              </a:p>
            </c:rich>
          </c:tx>
          <c:layout>
            <c:manualLayout>
              <c:xMode val="edge"/>
              <c:yMode val="edge"/>
              <c:x val="2.3424533586407236E-2"/>
              <c:y val="0.3028217609162491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53842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1800" dirty="0"/>
              <a:t>Growth in Academic Credit Recommended/Granted or Contracts Issued Over History of Initiative</a:t>
            </a:r>
          </a:p>
          <a:p>
            <a:pPr>
              <a:defRPr/>
            </a:pPr>
            <a:r>
              <a:rPr lang="en-US" sz="1800" dirty="0"/>
              <a:t>TBAISD Career-Tech Center (2003 -2014)</a:t>
            </a:r>
          </a:p>
        </c:rich>
      </c:tx>
      <c:layout>
        <c:manualLayout>
          <c:xMode val="edge"/>
          <c:yMode val="edge"/>
          <c:x val="0.1367275462223653"/>
          <c:y val="1.81071549742449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7945828349363418E-2"/>
          <c:y val="0.16684848484848486"/>
          <c:w val="0.94205417165063654"/>
          <c:h val="0.79436713592619101"/>
        </c:manualLayout>
      </c:layout>
      <c:lineChart>
        <c:grouping val="stacked"/>
        <c:varyColors val="0"/>
        <c:ser>
          <c:idx val="0"/>
          <c:order val="0"/>
          <c:spPr>
            <a:ln w="34925" cap="rnd">
              <a:solidFill>
                <a:schemeClr val="accent6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4"/>
              <c:layout>
                <c:manualLayout>
                  <c:x val="-5.8434539231860531E-2"/>
                  <c:y val="-3.1747395211962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5.0665259708742735E-2"/>
                  <c:y val="-3.69494949494949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5.8434539231860531E-2"/>
                  <c:y val="-3.37675972321642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TblGrowth!$A$1:$J$1</c:f>
              <c:strCache>
                <c:ptCount val="10"/>
                <c:pt idx="0">
                  <c:v>2003-2004</c:v>
                </c:pt>
                <c:pt idx="1">
                  <c:v>2004-2005</c:v>
                </c:pt>
                <c:pt idx="2">
                  <c:v>2005-2006</c:v>
                </c:pt>
                <c:pt idx="3">
                  <c:v>2007-2008</c:v>
                </c:pt>
                <c:pt idx="4">
                  <c:v>2008-2009</c:v>
                </c:pt>
                <c:pt idx="5">
                  <c:v>2009-2010</c:v>
                </c:pt>
                <c:pt idx="6">
                  <c:v>2010-2011</c:v>
                </c:pt>
                <c:pt idx="7">
                  <c:v>2011-2012</c:v>
                </c:pt>
                <c:pt idx="8">
                  <c:v>2012-2013</c:v>
                </c:pt>
                <c:pt idx="9">
                  <c:v>2013-2014</c:v>
                </c:pt>
              </c:strCache>
            </c:strRef>
          </c:cat>
          <c:val>
            <c:numRef>
              <c:f>TblGrowth!$A$2:$J$2</c:f>
              <c:numCache>
                <c:formatCode>General</c:formatCode>
                <c:ptCount val="10"/>
                <c:pt idx="0">
                  <c:v>39</c:v>
                </c:pt>
                <c:pt idx="1">
                  <c:v>61</c:v>
                </c:pt>
                <c:pt idx="2">
                  <c:v>68</c:v>
                </c:pt>
                <c:pt idx="3">
                  <c:v>77</c:v>
                </c:pt>
                <c:pt idx="4">
                  <c:v>101</c:v>
                </c:pt>
                <c:pt idx="5">
                  <c:v>257</c:v>
                </c:pt>
                <c:pt idx="6">
                  <c:v>327</c:v>
                </c:pt>
                <c:pt idx="7">
                  <c:v>389</c:v>
                </c:pt>
                <c:pt idx="8">
                  <c:v>405</c:v>
                </c:pt>
                <c:pt idx="9">
                  <c:v>397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55004576"/>
        <c:axId val="155004968"/>
      </c:lineChart>
      <c:catAx>
        <c:axId val="155004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004968"/>
        <c:crosses val="autoZero"/>
        <c:auto val="1"/>
        <c:lblAlgn val="ctr"/>
        <c:lblOffset val="100"/>
        <c:noMultiLvlLbl val="0"/>
      </c:catAx>
      <c:valAx>
        <c:axId val="155004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004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C3544C-FD62-4F82-9DB5-2AE564E4F595}" type="doc">
      <dgm:prSet loTypeId="urn:microsoft.com/office/officeart/2005/8/layout/process4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D098CF-7250-4496-8AE9-909E4A0D005A}">
      <dgm:prSet phldrT="[Text]" custT="1"/>
      <dgm:spPr>
        <a:solidFill>
          <a:srgbClr val="008000"/>
        </a:solidFill>
      </dgm:spPr>
      <dgm:t>
        <a:bodyPr/>
        <a:lstStyle/>
        <a:p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“Pull-out” academic classes begin</a:t>
          </a:r>
          <a:endParaRPr lang="en-US" sz="2400" dirty="0"/>
        </a:p>
      </dgm:t>
    </dgm:pt>
    <dgm:pt modelId="{CD3B9E17-B92E-4751-A8B2-3117D9D83FED}" type="parTrans" cxnId="{1EF59087-771C-4893-833E-BE267FA43B07}">
      <dgm:prSet/>
      <dgm:spPr/>
      <dgm:t>
        <a:bodyPr/>
        <a:lstStyle/>
        <a:p>
          <a:endParaRPr lang="en-US"/>
        </a:p>
      </dgm:t>
    </dgm:pt>
    <dgm:pt modelId="{09F20A10-8B90-4AF6-9ED7-B483038BD56F}" type="sibTrans" cxnId="{1EF59087-771C-4893-833E-BE267FA43B07}">
      <dgm:prSet/>
      <dgm:spPr/>
      <dgm:t>
        <a:bodyPr/>
        <a:lstStyle/>
        <a:p>
          <a:endParaRPr lang="en-US"/>
        </a:p>
      </dgm:t>
    </dgm:pt>
    <dgm:pt modelId="{C6065FE0-0AB9-4294-9936-2DC9F2A19796}">
      <dgm:prSet phldrT="[Text]" custT="1"/>
      <dgm:spPr>
        <a:solidFill>
          <a:srgbClr val="008000"/>
        </a:solidFill>
      </dgm:spPr>
      <dgm:t>
        <a:bodyPr/>
        <a:lstStyle/>
        <a:p>
          <a:r>
            <a:rPr lang="en-US" sz="2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Instructional Services Coordinator positions established for academic integration initiative</a:t>
          </a:r>
          <a:endParaRPr lang="en-US" sz="2100" dirty="0"/>
        </a:p>
      </dgm:t>
    </dgm:pt>
    <dgm:pt modelId="{AC8F78FE-1C34-4D26-AECC-9A182F675580}" type="parTrans" cxnId="{93126734-9136-415C-8E0E-43A68AF1EC81}">
      <dgm:prSet/>
      <dgm:spPr/>
      <dgm:t>
        <a:bodyPr/>
        <a:lstStyle/>
        <a:p>
          <a:endParaRPr lang="en-US"/>
        </a:p>
      </dgm:t>
    </dgm:pt>
    <dgm:pt modelId="{52DAA833-3F07-4127-9C82-BF940F1CBC77}" type="sibTrans" cxnId="{93126734-9136-415C-8E0E-43A68AF1EC81}">
      <dgm:prSet/>
      <dgm:spPr/>
      <dgm:t>
        <a:bodyPr/>
        <a:lstStyle/>
        <a:p>
          <a:endParaRPr lang="en-US"/>
        </a:p>
      </dgm:t>
    </dgm:pt>
    <dgm:pt modelId="{0E5E9F3F-0D6B-4095-9C16-DAA73010D594}">
      <dgm:prSet phldrT="[Text]" custT="1"/>
      <dgm:spPr>
        <a:solidFill>
          <a:srgbClr val="008000"/>
        </a:solidFill>
      </dgm:spPr>
      <dgm:t>
        <a:bodyPr/>
        <a:lstStyle/>
        <a:p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Academies created – ATA, ITA, MTA</a:t>
          </a:r>
          <a:endParaRPr lang="en-US" sz="2400" dirty="0"/>
        </a:p>
      </dgm:t>
    </dgm:pt>
    <dgm:pt modelId="{3D1385D6-72AA-43B9-93BB-DE7CCA4A5309}" type="parTrans" cxnId="{1399079B-10E6-477D-8E42-96623D41F5B1}">
      <dgm:prSet/>
      <dgm:spPr/>
      <dgm:t>
        <a:bodyPr/>
        <a:lstStyle/>
        <a:p>
          <a:endParaRPr lang="en-US"/>
        </a:p>
      </dgm:t>
    </dgm:pt>
    <dgm:pt modelId="{5C26E682-BCE5-43FA-8E36-8B5CCAC27AFC}" type="sibTrans" cxnId="{1399079B-10E6-477D-8E42-96623D41F5B1}">
      <dgm:prSet/>
      <dgm:spPr/>
      <dgm:t>
        <a:bodyPr/>
        <a:lstStyle/>
        <a:p>
          <a:endParaRPr lang="en-US"/>
        </a:p>
      </dgm:t>
    </dgm:pt>
    <dgm:pt modelId="{68EA553C-8D2C-4206-8185-281712EE8F0C}">
      <dgm:prSet phldrT="[Text]" custT="1"/>
      <dgm:spPr>
        <a:solidFill>
          <a:srgbClr val="008000"/>
        </a:solidFill>
      </dgm:spPr>
      <dgm:t>
        <a:bodyPr/>
        <a:lstStyle/>
        <a:p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Alignment of technical curriculum to MCF and later HSCEs and now CCSS</a:t>
          </a:r>
          <a:endParaRPr lang="en-US" sz="2400" dirty="0"/>
        </a:p>
      </dgm:t>
    </dgm:pt>
    <dgm:pt modelId="{D026B255-F32B-466A-AA4F-7F9E2A7EABE3}" type="parTrans" cxnId="{53CEC5E5-E17F-4AE3-ACAF-A3578DC59776}">
      <dgm:prSet/>
      <dgm:spPr/>
      <dgm:t>
        <a:bodyPr/>
        <a:lstStyle/>
        <a:p>
          <a:endParaRPr lang="en-US"/>
        </a:p>
      </dgm:t>
    </dgm:pt>
    <dgm:pt modelId="{AE37AF0B-8210-465E-8958-C1F935EDD4F8}" type="sibTrans" cxnId="{53CEC5E5-E17F-4AE3-ACAF-A3578DC59776}">
      <dgm:prSet/>
      <dgm:spPr/>
      <dgm:t>
        <a:bodyPr/>
        <a:lstStyle/>
        <a:p>
          <a:endParaRPr lang="en-US"/>
        </a:p>
      </dgm:t>
    </dgm:pt>
    <dgm:pt modelId="{6A51203E-2AC5-4C4D-8B91-E9E073BEBA1E}">
      <dgm:prSet phldrT="[Text]" custT="1"/>
      <dgm:spPr>
        <a:solidFill>
          <a:srgbClr val="008000"/>
        </a:solidFill>
      </dgm:spPr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Three programs involved in academic integration – Auto Mechanics, Medical Careers Tech, and Small Engines</a:t>
          </a:r>
          <a:endParaRPr lang="en-US" sz="2000" dirty="0"/>
        </a:p>
      </dgm:t>
    </dgm:pt>
    <dgm:pt modelId="{5D39D792-7D6B-4AAB-808F-1F08AD46836E}" type="parTrans" cxnId="{5EB8B0C7-1DC8-439A-BD27-8270E2CB5672}">
      <dgm:prSet/>
      <dgm:spPr/>
      <dgm:t>
        <a:bodyPr/>
        <a:lstStyle/>
        <a:p>
          <a:endParaRPr lang="en-US"/>
        </a:p>
      </dgm:t>
    </dgm:pt>
    <dgm:pt modelId="{C7DB888C-EB08-41DD-BC43-B2EB6DAF53C0}" type="sibTrans" cxnId="{5EB8B0C7-1DC8-439A-BD27-8270E2CB5672}">
      <dgm:prSet/>
      <dgm:spPr/>
      <dgm:t>
        <a:bodyPr/>
        <a:lstStyle/>
        <a:p>
          <a:endParaRPr lang="en-US"/>
        </a:p>
      </dgm:t>
    </dgm:pt>
    <dgm:pt modelId="{7C87F988-5DE3-4403-84A7-4964DBD6068D}" type="pres">
      <dgm:prSet presAssocID="{74C3544C-FD62-4F82-9DB5-2AE564E4F59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52580DF-6B6D-4D19-9F4F-8AD4620AA84D}" type="pres">
      <dgm:prSet presAssocID="{68EA553C-8D2C-4206-8185-281712EE8F0C}" presName="boxAndChildren" presStyleCnt="0"/>
      <dgm:spPr/>
    </dgm:pt>
    <dgm:pt modelId="{849C104C-A4A2-4028-9E58-3A28A1406DFE}" type="pres">
      <dgm:prSet presAssocID="{68EA553C-8D2C-4206-8185-281712EE8F0C}" presName="parentTextBox" presStyleLbl="node1" presStyleIdx="0" presStyleCnt="5"/>
      <dgm:spPr/>
      <dgm:t>
        <a:bodyPr/>
        <a:lstStyle/>
        <a:p>
          <a:endParaRPr lang="en-US"/>
        </a:p>
      </dgm:t>
    </dgm:pt>
    <dgm:pt modelId="{F3F5EAB5-785D-44F8-B906-1DFBCC665924}" type="pres">
      <dgm:prSet presAssocID="{C7DB888C-EB08-41DD-BC43-B2EB6DAF53C0}" presName="sp" presStyleCnt="0"/>
      <dgm:spPr/>
    </dgm:pt>
    <dgm:pt modelId="{D7E218C5-BE1D-4AEB-A6EF-5018941A5F87}" type="pres">
      <dgm:prSet presAssocID="{6A51203E-2AC5-4C4D-8B91-E9E073BEBA1E}" presName="arrowAndChildren" presStyleCnt="0"/>
      <dgm:spPr/>
    </dgm:pt>
    <dgm:pt modelId="{1AF3516D-3720-4EE0-9C1D-8681AF97F29D}" type="pres">
      <dgm:prSet presAssocID="{6A51203E-2AC5-4C4D-8B91-E9E073BEBA1E}" presName="parentTextArrow" presStyleLbl="node1" presStyleIdx="1" presStyleCnt="5"/>
      <dgm:spPr/>
      <dgm:t>
        <a:bodyPr/>
        <a:lstStyle/>
        <a:p>
          <a:endParaRPr lang="en-US"/>
        </a:p>
      </dgm:t>
    </dgm:pt>
    <dgm:pt modelId="{A2A22968-E9AC-4809-AAEA-2EC81BE90487}" type="pres">
      <dgm:prSet presAssocID="{5C26E682-BCE5-43FA-8E36-8B5CCAC27AFC}" presName="sp" presStyleCnt="0"/>
      <dgm:spPr/>
    </dgm:pt>
    <dgm:pt modelId="{ED7BB7DC-AB75-47CA-83E4-DCEBE5950E98}" type="pres">
      <dgm:prSet presAssocID="{0E5E9F3F-0D6B-4095-9C16-DAA73010D594}" presName="arrowAndChildren" presStyleCnt="0"/>
      <dgm:spPr/>
    </dgm:pt>
    <dgm:pt modelId="{0810EA8F-F671-496E-855B-B2C5A2AA1AF7}" type="pres">
      <dgm:prSet presAssocID="{0E5E9F3F-0D6B-4095-9C16-DAA73010D594}" presName="parentTextArrow" presStyleLbl="node1" presStyleIdx="2" presStyleCnt="5"/>
      <dgm:spPr/>
      <dgm:t>
        <a:bodyPr/>
        <a:lstStyle/>
        <a:p>
          <a:endParaRPr lang="en-US"/>
        </a:p>
      </dgm:t>
    </dgm:pt>
    <dgm:pt modelId="{BB1E6A59-7AA3-4E55-87BE-FDFDB1521C7D}" type="pres">
      <dgm:prSet presAssocID="{52DAA833-3F07-4127-9C82-BF940F1CBC77}" presName="sp" presStyleCnt="0"/>
      <dgm:spPr/>
    </dgm:pt>
    <dgm:pt modelId="{F79887B2-5B12-4F24-B6D0-9FDCF8442503}" type="pres">
      <dgm:prSet presAssocID="{C6065FE0-0AB9-4294-9936-2DC9F2A19796}" presName="arrowAndChildren" presStyleCnt="0"/>
      <dgm:spPr/>
    </dgm:pt>
    <dgm:pt modelId="{2816D4DE-8E45-4B7F-B91F-E8D66B032FCA}" type="pres">
      <dgm:prSet presAssocID="{C6065FE0-0AB9-4294-9936-2DC9F2A19796}" presName="parentTextArrow" presStyleLbl="node1" presStyleIdx="3" presStyleCnt="5"/>
      <dgm:spPr/>
      <dgm:t>
        <a:bodyPr/>
        <a:lstStyle/>
        <a:p>
          <a:endParaRPr lang="en-US"/>
        </a:p>
      </dgm:t>
    </dgm:pt>
    <dgm:pt modelId="{38DE0B24-CFA2-4E53-BEF0-5C2054735340}" type="pres">
      <dgm:prSet presAssocID="{09F20A10-8B90-4AF6-9ED7-B483038BD56F}" presName="sp" presStyleCnt="0"/>
      <dgm:spPr/>
    </dgm:pt>
    <dgm:pt modelId="{F61DCBF9-FB29-48E1-B12A-62AD23D28D57}" type="pres">
      <dgm:prSet presAssocID="{C2D098CF-7250-4496-8AE9-909E4A0D005A}" presName="arrowAndChildren" presStyleCnt="0"/>
      <dgm:spPr/>
    </dgm:pt>
    <dgm:pt modelId="{B0A9EFF7-D17B-4D50-83EA-2A2C2F56A587}" type="pres">
      <dgm:prSet presAssocID="{C2D098CF-7250-4496-8AE9-909E4A0D005A}" presName="parentTextArrow" presStyleLbl="node1" presStyleIdx="4" presStyleCnt="5" custLinFactNeighborX="-2863"/>
      <dgm:spPr/>
      <dgm:t>
        <a:bodyPr/>
        <a:lstStyle/>
        <a:p>
          <a:endParaRPr lang="en-US"/>
        </a:p>
      </dgm:t>
    </dgm:pt>
  </dgm:ptLst>
  <dgm:cxnLst>
    <dgm:cxn modelId="{53CEC5E5-E17F-4AE3-ACAF-A3578DC59776}" srcId="{74C3544C-FD62-4F82-9DB5-2AE564E4F595}" destId="{68EA553C-8D2C-4206-8185-281712EE8F0C}" srcOrd="4" destOrd="0" parTransId="{D026B255-F32B-466A-AA4F-7F9E2A7EABE3}" sibTransId="{AE37AF0B-8210-465E-8958-C1F935EDD4F8}"/>
    <dgm:cxn modelId="{93126734-9136-415C-8E0E-43A68AF1EC81}" srcId="{74C3544C-FD62-4F82-9DB5-2AE564E4F595}" destId="{C6065FE0-0AB9-4294-9936-2DC9F2A19796}" srcOrd="1" destOrd="0" parTransId="{AC8F78FE-1C34-4D26-AECC-9A182F675580}" sibTransId="{52DAA833-3F07-4127-9C82-BF940F1CBC77}"/>
    <dgm:cxn modelId="{5EB8B0C7-1DC8-439A-BD27-8270E2CB5672}" srcId="{74C3544C-FD62-4F82-9DB5-2AE564E4F595}" destId="{6A51203E-2AC5-4C4D-8B91-E9E073BEBA1E}" srcOrd="3" destOrd="0" parTransId="{5D39D792-7D6B-4AAB-808F-1F08AD46836E}" sibTransId="{C7DB888C-EB08-41DD-BC43-B2EB6DAF53C0}"/>
    <dgm:cxn modelId="{1399079B-10E6-477D-8E42-96623D41F5B1}" srcId="{74C3544C-FD62-4F82-9DB5-2AE564E4F595}" destId="{0E5E9F3F-0D6B-4095-9C16-DAA73010D594}" srcOrd="2" destOrd="0" parTransId="{3D1385D6-72AA-43B9-93BB-DE7CCA4A5309}" sibTransId="{5C26E682-BCE5-43FA-8E36-8B5CCAC27AFC}"/>
    <dgm:cxn modelId="{CFAEDB5F-0A87-44CF-92FA-2355ED74818C}" type="presOf" srcId="{68EA553C-8D2C-4206-8185-281712EE8F0C}" destId="{849C104C-A4A2-4028-9E58-3A28A1406DFE}" srcOrd="0" destOrd="0" presId="urn:microsoft.com/office/officeart/2005/8/layout/process4"/>
    <dgm:cxn modelId="{40902A8F-AFBB-4352-96FA-47A3DB7A3AE1}" type="presOf" srcId="{6A51203E-2AC5-4C4D-8B91-E9E073BEBA1E}" destId="{1AF3516D-3720-4EE0-9C1D-8681AF97F29D}" srcOrd="0" destOrd="0" presId="urn:microsoft.com/office/officeart/2005/8/layout/process4"/>
    <dgm:cxn modelId="{9A1A23CC-9A42-4EB5-8477-856BB28DC0DD}" type="presOf" srcId="{C6065FE0-0AB9-4294-9936-2DC9F2A19796}" destId="{2816D4DE-8E45-4B7F-B91F-E8D66B032FCA}" srcOrd="0" destOrd="0" presId="urn:microsoft.com/office/officeart/2005/8/layout/process4"/>
    <dgm:cxn modelId="{669E31E3-9C68-44A2-B412-01737D7713F0}" type="presOf" srcId="{C2D098CF-7250-4496-8AE9-909E4A0D005A}" destId="{B0A9EFF7-D17B-4D50-83EA-2A2C2F56A587}" srcOrd="0" destOrd="0" presId="urn:microsoft.com/office/officeart/2005/8/layout/process4"/>
    <dgm:cxn modelId="{AB5D73E0-354D-41EA-9A94-2A94C0D234D8}" type="presOf" srcId="{0E5E9F3F-0D6B-4095-9C16-DAA73010D594}" destId="{0810EA8F-F671-496E-855B-B2C5A2AA1AF7}" srcOrd="0" destOrd="0" presId="urn:microsoft.com/office/officeart/2005/8/layout/process4"/>
    <dgm:cxn modelId="{6CC689A2-4048-4A49-91A5-70D5533BFE37}" type="presOf" srcId="{74C3544C-FD62-4F82-9DB5-2AE564E4F595}" destId="{7C87F988-5DE3-4403-84A7-4964DBD6068D}" srcOrd="0" destOrd="0" presId="urn:microsoft.com/office/officeart/2005/8/layout/process4"/>
    <dgm:cxn modelId="{1EF59087-771C-4893-833E-BE267FA43B07}" srcId="{74C3544C-FD62-4F82-9DB5-2AE564E4F595}" destId="{C2D098CF-7250-4496-8AE9-909E4A0D005A}" srcOrd="0" destOrd="0" parTransId="{CD3B9E17-B92E-4751-A8B2-3117D9D83FED}" sibTransId="{09F20A10-8B90-4AF6-9ED7-B483038BD56F}"/>
    <dgm:cxn modelId="{4C2C43E1-4E0D-41AD-876B-C87E7B2AFB79}" type="presParOf" srcId="{7C87F988-5DE3-4403-84A7-4964DBD6068D}" destId="{F52580DF-6B6D-4D19-9F4F-8AD4620AA84D}" srcOrd="0" destOrd="0" presId="urn:microsoft.com/office/officeart/2005/8/layout/process4"/>
    <dgm:cxn modelId="{D6B08A14-E380-4F02-9D65-1E39060C2B81}" type="presParOf" srcId="{F52580DF-6B6D-4D19-9F4F-8AD4620AA84D}" destId="{849C104C-A4A2-4028-9E58-3A28A1406DFE}" srcOrd="0" destOrd="0" presId="urn:microsoft.com/office/officeart/2005/8/layout/process4"/>
    <dgm:cxn modelId="{88A84080-A10B-4C0C-B853-4D1040EFA806}" type="presParOf" srcId="{7C87F988-5DE3-4403-84A7-4964DBD6068D}" destId="{F3F5EAB5-785D-44F8-B906-1DFBCC665924}" srcOrd="1" destOrd="0" presId="urn:microsoft.com/office/officeart/2005/8/layout/process4"/>
    <dgm:cxn modelId="{BF9C6E2E-4752-4680-9E93-B4D08E9CAF46}" type="presParOf" srcId="{7C87F988-5DE3-4403-84A7-4964DBD6068D}" destId="{D7E218C5-BE1D-4AEB-A6EF-5018941A5F87}" srcOrd="2" destOrd="0" presId="urn:microsoft.com/office/officeart/2005/8/layout/process4"/>
    <dgm:cxn modelId="{56246926-8427-4F38-830A-0BDE1CB950F7}" type="presParOf" srcId="{D7E218C5-BE1D-4AEB-A6EF-5018941A5F87}" destId="{1AF3516D-3720-4EE0-9C1D-8681AF97F29D}" srcOrd="0" destOrd="0" presId="urn:microsoft.com/office/officeart/2005/8/layout/process4"/>
    <dgm:cxn modelId="{B424E377-A321-4097-8871-195FF01D415C}" type="presParOf" srcId="{7C87F988-5DE3-4403-84A7-4964DBD6068D}" destId="{A2A22968-E9AC-4809-AAEA-2EC81BE90487}" srcOrd="3" destOrd="0" presId="urn:microsoft.com/office/officeart/2005/8/layout/process4"/>
    <dgm:cxn modelId="{2DF20290-420A-457B-ACE3-5B8BA2D3CDD6}" type="presParOf" srcId="{7C87F988-5DE3-4403-84A7-4964DBD6068D}" destId="{ED7BB7DC-AB75-47CA-83E4-DCEBE5950E98}" srcOrd="4" destOrd="0" presId="urn:microsoft.com/office/officeart/2005/8/layout/process4"/>
    <dgm:cxn modelId="{AEBE811E-A2B3-4409-89E5-EC0437EFFFE3}" type="presParOf" srcId="{ED7BB7DC-AB75-47CA-83E4-DCEBE5950E98}" destId="{0810EA8F-F671-496E-855B-B2C5A2AA1AF7}" srcOrd="0" destOrd="0" presId="urn:microsoft.com/office/officeart/2005/8/layout/process4"/>
    <dgm:cxn modelId="{FB0A1958-38A5-4324-9C5E-050E72008BD8}" type="presParOf" srcId="{7C87F988-5DE3-4403-84A7-4964DBD6068D}" destId="{BB1E6A59-7AA3-4E55-87BE-FDFDB1521C7D}" srcOrd="5" destOrd="0" presId="urn:microsoft.com/office/officeart/2005/8/layout/process4"/>
    <dgm:cxn modelId="{32DC033E-7591-4460-80AF-BFF3DF22A4C9}" type="presParOf" srcId="{7C87F988-5DE3-4403-84A7-4964DBD6068D}" destId="{F79887B2-5B12-4F24-B6D0-9FDCF8442503}" srcOrd="6" destOrd="0" presId="urn:microsoft.com/office/officeart/2005/8/layout/process4"/>
    <dgm:cxn modelId="{52AA307E-604C-4AF0-9A50-E4489F4FD837}" type="presParOf" srcId="{F79887B2-5B12-4F24-B6D0-9FDCF8442503}" destId="{2816D4DE-8E45-4B7F-B91F-E8D66B032FCA}" srcOrd="0" destOrd="0" presId="urn:microsoft.com/office/officeart/2005/8/layout/process4"/>
    <dgm:cxn modelId="{B0F53776-AE11-4204-9E5E-E6E2CF543686}" type="presParOf" srcId="{7C87F988-5DE3-4403-84A7-4964DBD6068D}" destId="{38DE0B24-CFA2-4E53-BEF0-5C2054735340}" srcOrd="7" destOrd="0" presId="urn:microsoft.com/office/officeart/2005/8/layout/process4"/>
    <dgm:cxn modelId="{FD14AAD0-00C9-4B7A-8D81-A297B464B89C}" type="presParOf" srcId="{7C87F988-5DE3-4403-84A7-4964DBD6068D}" destId="{F61DCBF9-FB29-48E1-B12A-62AD23D28D57}" srcOrd="8" destOrd="0" presId="urn:microsoft.com/office/officeart/2005/8/layout/process4"/>
    <dgm:cxn modelId="{55E4A386-C697-4C1A-AC0D-C97775C6D430}" type="presParOf" srcId="{F61DCBF9-FB29-48E1-B12A-62AD23D28D57}" destId="{B0A9EFF7-D17B-4D50-83EA-2A2C2F56A587}" srcOrd="0" destOrd="0" presId="urn:microsoft.com/office/officeart/2005/8/layout/process4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C3544C-FD62-4F82-9DB5-2AE564E4F595}" type="doc">
      <dgm:prSet loTypeId="urn:microsoft.com/office/officeart/2005/8/layout/process4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D098CF-7250-4496-8AE9-909E4A0D005A}">
      <dgm:prSet phldrT="[Text]" custT="1"/>
      <dgm:spPr>
        <a:solidFill>
          <a:srgbClr val="008000"/>
        </a:solidFill>
      </dgm:spPr>
      <dgm:t>
        <a:bodyPr/>
        <a:lstStyle/>
        <a:p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Academic contract process begins - 2004</a:t>
          </a:r>
          <a:endParaRPr lang="en-US" sz="2400" dirty="0"/>
        </a:p>
      </dgm:t>
    </dgm:pt>
    <dgm:pt modelId="{CD3B9E17-B92E-4751-A8B2-3117D9D83FED}" type="parTrans" cxnId="{1EF59087-771C-4893-833E-BE267FA43B07}">
      <dgm:prSet/>
      <dgm:spPr/>
      <dgm:t>
        <a:bodyPr/>
        <a:lstStyle/>
        <a:p>
          <a:endParaRPr lang="en-US"/>
        </a:p>
      </dgm:t>
    </dgm:pt>
    <dgm:pt modelId="{09F20A10-8B90-4AF6-9ED7-B483038BD56F}" type="sibTrans" cxnId="{1EF59087-771C-4893-833E-BE267FA43B07}">
      <dgm:prSet/>
      <dgm:spPr/>
      <dgm:t>
        <a:bodyPr/>
        <a:lstStyle/>
        <a:p>
          <a:endParaRPr lang="en-US"/>
        </a:p>
      </dgm:t>
    </dgm:pt>
    <dgm:pt modelId="{C6065FE0-0AB9-4294-9936-2DC9F2A19796}">
      <dgm:prSet phldrT="[Text]" custT="1"/>
      <dgm:spPr>
        <a:solidFill>
          <a:srgbClr val="008000"/>
        </a:solidFill>
      </dgm:spPr>
      <dgm:t>
        <a:bodyPr/>
        <a:lstStyle/>
        <a:p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Academic teachers hired to work directly in programs – Grew from 3 to now 9</a:t>
          </a:r>
          <a:endParaRPr lang="en-US" sz="2400" dirty="0"/>
        </a:p>
      </dgm:t>
    </dgm:pt>
    <dgm:pt modelId="{AC8F78FE-1C34-4D26-AECC-9A182F675580}" type="parTrans" cxnId="{93126734-9136-415C-8E0E-43A68AF1EC81}">
      <dgm:prSet/>
      <dgm:spPr/>
      <dgm:t>
        <a:bodyPr/>
        <a:lstStyle/>
        <a:p>
          <a:endParaRPr lang="en-US"/>
        </a:p>
      </dgm:t>
    </dgm:pt>
    <dgm:pt modelId="{52DAA833-3F07-4127-9C82-BF940F1CBC77}" type="sibTrans" cxnId="{93126734-9136-415C-8E0E-43A68AF1EC81}">
      <dgm:prSet/>
      <dgm:spPr/>
      <dgm:t>
        <a:bodyPr/>
        <a:lstStyle/>
        <a:p>
          <a:endParaRPr lang="en-US"/>
        </a:p>
      </dgm:t>
    </dgm:pt>
    <dgm:pt modelId="{0E5E9F3F-0D6B-4095-9C16-DAA73010D594}">
      <dgm:prSet phldrT="[Text]" custT="1"/>
      <dgm:spPr>
        <a:solidFill>
          <a:srgbClr val="008000"/>
        </a:solidFill>
      </dgm:spPr>
      <dgm:t>
        <a:bodyPr/>
        <a:lstStyle/>
        <a:p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Algebra II A/B, Biology,11</a:t>
          </a:r>
          <a:r>
            <a:rPr lang="en-US" sz="2400" b="1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</a:t>
          </a:r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/12</a:t>
          </a:r>
          <a:r>
            <a:rPr lang="en-US" sz="2400" b="1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</a:t>
          </a:r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Grade ELA, Geometry, 3</a:t>
          </a:r>
          <a:r>
            <a:rPr lang="en-US" sz="2400" b="1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rd</a:t>
          </a:r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Year Science, 4</a:t>
          </a:r>
          <a:r>
            <a:rPr lang="en-US" sz="2400" b="1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</a:t>
          </a:r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Year Math available using collaborative teaching model</a:t>
          </a:r>
          <a:endParaRPr lang="en-US" sz="2400" dirty="0"/>
        </a:p>
      </dgm:t>
    </dgm:pt>
    <dgm:pt modelId="{3D1385D6-72AA-43B9-93BB-DE7CCA4A5309}" type="parTrans" cxnId="{1399079B-10E6-477D-8E42-96623D41F5B1}">
      <dgm:prSet/>
      <dgm:spPr/>
      <dgm:t>
        <a:bodyPr/>
        <a:lstStyle/>
        <a:p>
          <a:endParaRPr lang="en-US"/>
        </a:p>
      </dgm:t>
    </dgm:pt>
    <dgm:pt modelId="{5C26E682-BCE5-43FA-8E36-8B5CCAC27AFC}" type="sibTrans" cxnId="{1399079B-10E6-477D-8E42-96623D41F5B1}">
      <dgm:prSet/>
      <dgm:spPr/>
      <dgm:t>
        <a:bodyPr/>
        <a:lstStyle/>
        <a:p>
          <a:endParaRPr lang="en-US"/>
        </a:p>
      </dgm:t>
    </dgm:pt>
    <dgm:pt modelId="{68EA553C-8D2C-4206-8185-281712EE8F0C}">
      <dgm:prSet phldrT="[Text]" custT="1"/>
      <dgm:spPr>
        <a:solidFill>
          <a:srgbClr val="008000"/>
        </a:solidFill>
      </dgm:spPr>
      <dgm:t>
        <a:bodyPr/>
        <a:lstStyle/>
        <a:p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Newest model (January 2014) involves ELA and math in cross-curricular team delivery</a:t>
          </a:r>
          <a:endParaRPr lang="en-US" sz="2400" dirty="0"/>
        </a:p>
      </dgm:t>
    </dgm:pt>
    <dgm:pt modelId="{D026B255-F32B-466A-AA4F-7F9E2A7EABE3}" type="parTrans" cxnId="{53CEC5E5-E17F-4AE3-ACAF-A3578DC59776}">
      <dgm:prSet/>
      <dgm:spPr/>
      <dgm:t>
        <a:bodyPr/>
        <a:lstStyle/>
        <a:p>
          <a:endParaRPr lang="en-US"/>
        </a:p>
      </dgm:t>
    </dgm:pt>
    <dgm:pt modelId="{AE37AF0B-8210-465E-8958-C1F935EDD4F8}" type="sibTrans" cxnId="{53CEC5E5-E17F-4AE3-ACAF-A3578DC59776}">
      <dgm:prSet/>
      <dgm:spPr/>
      <dgm:t>
        <a:bodyPr/>
        <a:lstStyle/>
        <a:p>
          <a:endParaRPr lang="en-US"/>
        </a:p>
      </dgm:t>
    </dgm:pt>
    <dgm:pt modelId="{7C87F988-5DE3-4403-84A7-4964DBD6068D}" type="pres">
      <dgm:prSet presAssocID="{74C3544C-FD62-4F82-9DB5-2AE564E4F59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52580DF-6B6D-4D19-9F4F-8AD4620AA84D}" type="pres">
      <dgm:prSet presAssocID="{68EA553C-8D2C-4206-8185-281712EE8F0C}" presName="boxAndChildren" presStyleCnt="0"/>
      <dgm:spPr/>
    </dgm:pt>
    <dgm:pt modelId="{849C104C-A4A2-4028-9E58-3A28A1406DFE}" type="pres">
      <dgm:prSet presAssocID="{68EA553C-8D2C-4206-8185-281712EE8F0C}" presName="parentTextBox" presStyleLbl="node1" presStyleIdx="0" presStyleCnt="4"/>
      <dgm:spPr/>
      <dgm:t>
        <a:bodyPr/>
        <a:lstStyle/>
        <a:p>
          <a:endParaRPr lang="en-US"/>
        </a:p>
      </dgm:t>
    </dgm:pt>
    <dgm:pt modelId="{A2A22968-E9AC-4809-AAEA-2EC81BE90487}" type="pres">
      <dgm:prSet presAssocID="{5C26E682-BCE5-43FA-8E36-8B5CCAC27AFC}" presName="sp" presStyleCnt="0"/>
      <dgm:spPr/>
    </dgm:pt>
    <dgm:pt modelId="{ED7BB7DC-AB75-47CA-83E4-DCEBE5950E98}" type="pres">
      <dgm:prSet presAssocID="{0E5E9F3F-0D6B-4095-9C16-DAA73010D594}" presName="arrowAndChildren" presStyleCnt="0"/>
      <dgm:spPr/>
    </dgm:pt>
    <dgm:pt modelId="{0810EA8F-F671-496E-855B-B2C5A2AA1AF7}" type="pres">
      <dgm:prSet presAssocID="{0E5E9F3F-0D6B-4095-9C16-DAA73010D594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BB1E6A59-7AA3-4E55-87BE-FDFDB1521C7D}" type="pres">
      <dgm:prSet presAssocID="{52DAA833-3F07-4127-9C82-BF940F1CBC77}" presName="sp" presStyleCnt="0"/>
      <dgm:spPr/>
    </dgm:pt>
    <dgm:pt modelId="{F79887B2-5B12-4F24-B6D0-9FDCF8442503}" type="pres">
      <dgm:prSet presAssocID="{C6065FE0-0AB9-4294-9936-2DC9F2A19796}" presName="arrowAndChildren" presStyleCnt="0"/>
      <dgm:spPr/>
    </dgm:pt>
    <dgm:pt modelId="{2816D4DE-8E45-4B7F-B91F-E8D66B032FCA}" type="pres">
      <dgm:prSet presAssocID="{C6065FE0-0AB9-4294-9936-2DC9F2A19796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38DE0B24-CFA2-4E53-BEF0-5C2054735340}" type="pres">
      <dgm:prSet presAssocID="{09F20A10-8B90-4AF6-9ED7-B483038BD56F}" presName="sp" presStyleCnt="0"/>
      <dgm:spPr/>
    </dgm:pt>
    <dgm:pt modelId="{F61DCBF9-FB29-48E1-B12A-62AD23D28D57}" type="pres">
      <dgm:prSet presAssocID="{C2D098CF-7250-4496-8AE9-909E4A0D005A}" presName="arrowAndChildren" presStyleCnt="0"/>
      <dgm:spPr/>
    </dgm:pt>
    <dgm:pt modelId="{B0A9EFF7-D17B-4D50-83EA-2A2C2F56A587}" type="pres">
      <dgm:prSet presAssocID="{C2D098CF-7250-4496-8AE9-909E4A0D005A}" presName="parentTextArrow" presStyleLbl="node1" presStyleIdx="3" presStyleCnt="4" custLinFactNeighborX="-2863"/>
      <dgm:spPr/>
      <dgm:t>
        <a:bodyPr/>
        <a:lstStyle/>
        <a:p>
          <a:endParaRPr lang="en-US"/>
        </a:p>
      </dgm:t>
    </dgm:pt>
  </dgm:ptLst>
  <dgm:cxnLst>
    <dgm:cxn modelId="{FF486A9C-831A-413A-B52B-5878E27CC0A0}" type="presOf" srcId="{C6065FE0-0AB9-4294-9936-2DC9F2A19796}" destId="{2816D4DE-8E45-4B7F-B91F-E8D66B032FCA}" srcOrd="0" destOrd="0" presId="urn:microsoft.com/office/officeart/2005/8/layout/process4"/>
    <dgm:cxn modelId="{1399079B-10E6-477D-8E42-96623D41F5B1}" srcId="{74C3544C-FD62-4F82-9DB5-2AE564E4F595}" destId="{0E5E9F3F-0D6B-4095-9C16-DAA73010D594}" srcOrd="2" destOrd="0" parTransId="{3D1385D6-72AA-43B9-93BB-DE7CCA4A5309}" sibTransId="{5C26E682-BCE5-43FA-8E36-8B5CCAC27AFC}"/>
    <dgm:cxn modelId="{3D6A0220-CC24-4D9D-9674-456C66F63D25}" type="presOf" srcId="{74C3544C-FD62-4F82-9DB5-2AE564E4F595}" destId="{7C87F988-5DE3-4403-84A7-4964DBD6068D}" srcOrd="0" destOrd="0" presId="urn:microsoft.com/office/officeart/2005/8/layout/process4"/>
    <dgm:cxn modelId="{B2256132-5A26-4FDF-AD80-44146CBEF1BA}" type="presOf" srcId="{68EA553C-8D2C-4206-8185-281712EE8F0C}" destId="{849C104C-A4A2-4028-9E58-3A28A1406DFE}" srcOrd="0" destOrd="0" presId="urn:microsoft.com/office/officeart/2005/8/layout/process4"/>
    <dgm:cxn modelId="{8CE8CB3F-30F5-47A9-8499-E654A01C9011}" type="presOf" srcId="{C2D098CF-7250-4496-8AE9-909E4A0D005A}" destId="{B0A9EFF7-D17B-4D50-83EA-2A2C2F56A587}" srcOrd="0" destOrd="0" presId="urn:microsoft.com/office/officeart/2005/8/layout/process4"/>
    <dgm:cxn modelId="{1EF59087-771C-4893-833E-BE267FA43B07}" srcId="{74C3544C-FD62-4F82-9DB5-2AE564E4F595}" destId="{C2D098CF-7250-4496-8AE9-909E4A0D005A}" srcOrd="0" destOrd="0" parTransId="{CD3B9E17-B92E-4751-A8B2-3117D9D83FED}" sibTransId="{09F20A10-8B90-4AF6-9ED7-B483038BD56F}"/>
    <dgm:cxn modelId="{53CEC5E5-E17F-4AE3-ACAF-A3578DC59776}" srcId="{74C3544C-FD62-4F82-9DB5-2AE564E4F595}" destId="{68EA553C-8D2C-4206-8185-281712EE8F0C}" srcOrd="3" destOrd="0" parTransId="{D026B255-F32B-466A-AA4F-7F9E2A7EABE3}" sibTransId="{AE37AF0B-8210-465E-8958-C1F935EDD4F8}"/>
    <dgm:cxn modelId="{6034F69A-BEB9-4D67-8115-2ABBB005D8E0}" type="presOf" srcId="{0E5E9F3F-0D6B-4095-9C16-DAA73010D594}" destId="{0810EA8F-F671-496E-855B-B2C5A2AA1AF7}" srcOrd="0" destOrd="0" presId="urn:microsoft.com/office/officeart/2005/8/layout/process4"/>
    <dgm:cxn modelId="{93126734-9136-415C-8E0E-43A68AF1EC81}" srcId="{74C3544C-FD62-4F82-9DB5-2AE564E4F595}" destId="{C6065FE0-0AB9-4294-9936-2DC9F2A19796}" srcOrd="1" destOrd="0" parTransId="{AC8F78FE-1C34-4D26-AECC-9A182F675580}" sibTransId="{52DAA833-3F07-4127-9C82-BF940F1CBC77}"/>
    <dgm:cxn modelId="{AB26B1CD-3A38-4C56-9692-C35B0AD708B9}" type="presParOf" srcId="{7C87F988-5DE3-4403-84A7-4964DBD6068D}" destId="{F52580DF-6B6D-4D19-9F4F-8AD4620AA84D}" srcOrd="0" destOrd="0" presId="urn:microsoft.com/office/officeart/2005/8/layout/process4"/>
    <dgm:cxn modelId="{E6673254-3201-43AF-80E4-8C105BCE237E}" type="presParOf" srcId="{F52580DF-6B6D-4D19-9F4F-8AD4620AA84D}" destId="{849C104C-A4A2-4028-9E58-3A28A1406DFE}" srcOrd="0" destOrd="0" presId="urn:microsoft.com/office/officeart/2005/8/layout/process4"/>
    <dgm:cxn modelId="{09A35386-4E94-4292-AE5F-74C07C9FCFB8}" type="presParOf" srcId="{7C87F988-5DE3-4403-84A7-4964DBD6068D}" destId="{A2A22968-E9AC-4809-AAEA-2EC81BE90487}" srcOrd="1" destOrd="0" presId="urn:microsoft.com/office/officeart/2005/8/layout/process4"/>
    <dgm:cxn modelId="{5F28FBA9-A9F1-40F9-A4FC-80B76F93B7FC}" type="presParOf" srcId="{7C87F988-5DE3-4403-84A7-4964DBD6068D}" destId="{ED7BB7DC-AB75-47CA-83E4-DCEBE5950E98}" srcOrd="2" destOrd="0" presId="urn:microsoft.com/office/officeart/2005/8/layout/process4"/>
    <dgm:cxn modelId="{451C14FE-C1F3-4610-9520-D7A896359C53}" type="presParOf" srcId="{ED7BB7DC-AB75-47CA-83E4-DCEBE5950E98}" destId="{0810EA8F-F671-496E-855B-B2C5A2AA1AF7}" srcOrd="0" destOrd="0" presId="urn:microsoft.com/office/officeart/2005/8/layout/process4"/>
    <dgm:cxn modelId="{72447A6E-0182-4F95-B6E8-77774D4F92C4}" type="presParOf" srcId="{7C87F988-5DE3-4403-84A7-4964DBD6068D}" destId="{BB1E6A59-7AA3-4E55-87BE-FDFDB1521C7D}" srcOrd="3" destOrd="0" presId="urn:microsoft.com/office/officeart/2005/8/layout/process4"/>
    <dgm:cxn modelId="{9B83289F-D6BB-43D3-9498-CB5C9185838A}" type="presParOf" srcId="{7C87F988-5DE3-4403-84A7-4964DBD6068D}" destId="{F79887B2-5B12-4F24-B6D0-9FDCF8442503}" srcOrd="4" destOrd="0" presId="urn:microsoft.com/office/officeart/2005/8/layout/process4"/>
    <dgm:cxn modelId="{B663BB0A-20E1-43DE-BC91-29E71FA69027}" type="presParOf" srcId="{F79887B2-5B12-4F24-B6D0-9FDCF8442503}" destId="{2816D4DE-8E45-4B7F-B91F-E8D66B032FCA}" srcOrd="0" destOrd="0" presId="urn:microsoft.com/office/officeart/2005/8/layout/process4"/>
    <dgm:cxn modelId="{14D01C18-3A3F-427D-A31D-4A108B468A1F}" type="presParOf" srcId="{7C87F988-5DE3-4403-84A7-4964DBD6068D}" destId="{38DE0B24-CFA2-4E53-BEF0-5C2054735340}" srcOrd="5" destOrd="0" presId="urn:microsoft.com/office/officeart/2005/8/layout/process4"/>
    <dgm:cxn modelId="{90A999EA-E16F-4A2D-9D35-3069A570A254}" type="presParOf" srcId="{7C87F988-5DE3-4403-84A7-4964DBD6068D}" destId="{F61DCBF9-FB29-48E1-B12A-62AD23D28D57}" srcOrd="6" destOrd="0" presId="urn:microsoft.com/office/officeart/2005/8/layout/process4"/>
    <dgm:cxn modelId="{1FBAC41E-33E1-47FC-98CF-28CFAAA26B27}" type="presParOf" srcId="{F61DCBF9-FB29-48E1-B12A-62AD23D28D57}" destId="{B0A9EFF7-D17B-4D50-83EA-2A2C2F56A587}" srcOrd="0" destOrd="0" presId="urn:microsoft.com/office/officeart/2005/8/layout/process4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9C104C-A4A2-4028-9E58-3A28A1406DFE}">
      <dsp:nvSpPr>
        <dsp:cNvPr id="0" name=""/>
        <dsp:cNvSpPr/>
      </dsp:nvSpPr>
      <dsp:spPr>
        <a:xfrm>
          <a:off x="0" y="3648583"/>
          <a:ext cx="11680725" cy="598580"/>
        </a:xfrm>
        <a:prstGeom prst="rect">
          <a:avLst/>
        </a:prstGeom>
        <a:solidFill>
          <a:srgbClr val="0080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Alignment of technical curriculum to MCF and later HSCEs and now CCSS</a:t>
          </a:r>
          <a:endParaRPr lang="en-US" sz="2400" kern="1200" dirty="0"/>
        </a:p>
      </dsp:txBody>
      <dsp:txXfrm>
        <a:off x="0" y="3648583"/>
        <a:ext cx="11680725" cy="598580"/>
      </dsp:txXfrm>
    </dsp:sp>
    <dsp:sp modelId="{1AF3516D-3720-4EE0-9C1D-8681AF97F29D}">
      <dsp:nvSpPr>
        <dsp:cNvPr id="0" name=""/>
        <dsp:cNvSpPr/>
      </dsp:nvSpPr>
      <dsp:spPr>
        <a:xfrm rot="10800000">
          <a:off x="0" y="2736945"/>
          <a:ext cx="11680725" cy="920616"/>
        </a:xfrm>
        <a:prstGeom prst="upArrowCallout">
          <a:avLst/>
        </a:prstGeom>
        <a:solidFill>
          <a:srgbClr val="0080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Three programs involved in academic integration – Auto Mechanics, Medical Careers Tech, and Small Engines</a:t>
          </a:r>
          <a:endParaRPr lang="en-US" sz="2000" kern="1200" dirty="0"/>
        </a:p>
      </dsp:txBody>
      <dsp:txXfrm rot="10800000">
        <a:off x="0" y="2736945"/>
        <a:ext cx="11680725" cy="598189"/>
      </dsp:txXfrm>
    </dsp:sp>
    <dsp:sp modelId="{0810EA8F-F671-496E-855B-B2C5A2AA1AF7}">
      <dsp:nvSpPr>
        <dsp:cNvPr id="0" name=""/>
        <dsp:cNvSpPr/>
      </dsp:nvSpPr>
      <dsp:spPr>
        <a:xfrm rot="10800000">
          <a:off x="0" y="1825307"/>
          <a:ext cx="11680725" cy="920616"/>
        </a:xfrm>
        <a:prstGeom prst="upArrowCallout">
          <a:avLst/>
        </a:prstGeom>
        <a:solidFill>
          <a:srgbClr val="0080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Academies created – ATA, ITA, MTA</a:t>
          </a:r>
          <a:endParaRPr lang="en-US" sz="2400" kern="1200" dirty="0"/>
        </a:p>
      </dsp:txBody>
      <dsp:txXfrm rot="10800000">
        <a:off x="0" y="1825307"/>
        <a:ext cx="11680725" cy="598189"/>
      </dsp:txXfrm>
    </dsp:sp>
    <dsp:sp modelId="{2816D4DE-8E45-4B7F-B91F-E8D66B032FCA}">
      <dsp:nvSpPr>
        <dsp:cNvPr id="0" name=""/>
        <dsp:cNvSpPr/>
      </dsp:nvSpPr>
      <dsp:spPr>
        <a:xfrm rot="10800000">
          <a:off x="0" y="913669"/>
          <a:ext cx="11680725" cy="920616"/>
        </a:xfrm>
        <a:prstGeom prst="upArrowCallout">
          <a:avLst/>
        </a:prstGeom>
        <a:solidFill>
          <a:srgbClr val="0080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Instructional Services Coordinator positions established for academic integration initiative</a:t>
          </a:r>
          <a:endParaRPr lang="en-US" sz="2100" kern="1200" dirty="0"/>
        </a:p>
      </dsp:txBody>
      <dsp:txXfrm rot="10800000">
        <a:off x="0" y="913669"/>
        <a:ext cx="11680725" cy="598189"/>
      </dsp:txXfrm>
    </dsp:sp>
    <dsp:sp modelId="{B0A9EFF7-D17B-4D50-83EA-2A2C2F56A587}">
      <dsp:nvSpPr>
        <dsp:cNvPr id="0" name=""/>
        <dsp:cNvSpPr/>
      </dsp:nvSpPr>
      <dsp:spPr>
        <a:xfrm rot="10800000">
          <a:off x="0" y="2031"/>
          <a:ext cx="11680725" cy="920616"/>
        </a:xfrm>
        <a:prstGeom prst="upArrowCallout">
          <a:avLst/>
        </a:prstGeom>
        <a:solidFill>
          <a:srgbClr val="0080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“Pull-out” academic classes begin</a:t>
          </a:r>
          <a:endParaRPr lang="en-US" sz="2400" kern="1200" dirty="0"/>
        </a:p>
      </dsp:txBody>
      <dsp:txXfrm rot="10800000">
        <a:off x="0" y="2031"/>
        <a:ext cx="11680725" cy="5981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9C104C-A4A2-4028-9E58-3A28A1406DFE}">
      <dsp:nvSpPr>
        <dsp:cNvPr id="0" name=""/>
        <dsp:cNvSpPr/>
      </dsp:nvSpPr>
      <dsp:spPr>
        <a:xfrm>
          <a:off x="0" y="3485260"/>
          <a:ext cx="11680725" cy="762489"/>
        </a:xfrm>
        <a:prstGeom prst="rect">
          <a:avLst/>
        </a:prstGeom>
        <a:solidFill>
          <a:srgbClr val="0080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Newest model (January 2014) involves ELA and math in cross-curricular team delivery</a:t>
          </a:r>
          <a:endParaRPr lang="en-US" sz="2400" kern="1200" dirty="0"/>
        </a:p>
      </dsp:txBody>
      <dsp:txXfrm>
        <a:off x="0" y="3485260"/>
        <a:ext cx="11680725" cy="762489"/>
      </dsp:txXfrm>
    </dsp:sp>
    <dsp:sp modelId="{0810EA8F-F671-496E-855B-B2C5A2AA1AF7}">
      <dsp:nvSpPr>
        <dsp:cNvPr id="0" name=""/>
        <dsp:cNvSpPr/>
      </dsp:nvSpPr>
      <dsp:spPr>
        <a:xfrm rot="10800000">
          <a:off x="0" y="2323988"/>
          <a:ext cx="11680725" cy="1172709"/>
        </a:xfrm>
        <a:prstGeom prst="upArrowCallout">
          <a:avLst/>
        </a:prstGeom>
        <a:solidFill>
          <a:srgbClr val="0080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Algebra II A/B, Biology,11</a:t>
          </a:r>
          <a:r>
            <a:rPr lang="en-US" sz="2400" b="1" kern="1200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</a:t>
          </a:r>
          <a:r>
            <a:rPr lang="en-US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/12</a:t>
          </a:r>
          <a:r>
            <a:rPr lang="en-US" sz="2400" b="1" kern="1200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</a:t>
          </a:r>
          <a:r>
            <a:rPr lang="en-US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Grade ELA, Geometry, 3</a:t>
          </a:r>
          <a:r>
            <a:rPr lang="en-US" sz="2400" b="1" kern="1200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rd</a:t>
          </a:r>
          <a:r>
            <a:rPr lang="en-US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Year Science, 4</a:t>
          </a:r>
          <a:r>
            <a:rPr lang="en-US" sz="2400" b="1" kern="1200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</a:t>
          </a:r>
          <a:r>
            <a:rPr lang="en-US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Year Math available using collaborative teaching model</a:t>
          </a:r>
          <a:endParaRPr lang="en-US" sz="2400" kern="1200" dirty="0"/>
        </a:p>
      </dsp:txBody>
      <dsp:txXfrm rot="10800000">
        <a:off x="0" y="2323988"/>
        <a:ext cx="11680725" cy="761991"/>
      </dsp:txXfrm>
    </dsp:sp>
    <dsp:sp modelId="{2816D4DE-8E45-4B7F-B91F-E8D66B032FCA}">
      <dsp:nvSpPr>
        <dsp:cNvPr id="0" name=""/>
        <dsp:cNvSpPr/>
      </dsp:nvSpPr>
      <dsp:spPr>
        <a:xfrm rot="10800000">
          <a:off x="0" y="1162716"/>
          <a:ext cx="11680725" cy="1172709"/>
        </a:xfrm>
        <a:prstGeom prst="upArrowCallout">
          <a:avLst/>
        </a:prstGeom>
        <a:solidFill>
          <a:srgbClr val="0080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Academic teachers hired to work directly in programs – Grew from 3 to now 9</a:t>
          </a:r>
          <a:endParaRPr lang="en-US" sz="2400" kern="1200" dirty="0"/>
        </a:p>
      </dsp:txBody>
      <dsp:txXfrm rot="10800000">
        <a:off x="0" y="1162716"/>
        <a:ext cx="11680725" cy="761991"/>
      </dsp:txXfrm>
    </dsp:sp>
    <dsp:sp modelId="{B0A9EFF7-D17B-4D50-83EA-2A2C2F56A587}">
      <dsp:nvSpPr>
        <dsp:cNvPr id="0" name=""/>
        <dsp:cNvSpPr/>
      </dsp:nvSpPr>
      <dsp:spPr>
        <a:xfrm rot="10800000">
          <a:off x="0" y="1444"/>
          <a:ext cx="11680725" cy="1172709"/>
        </a:xfrm>
        <a:prstGeom prst="upArrowCallout">
          <a:avLst/>
        </a:prstGeom>
        <a:solidFill>
          <a:srgbClr val="0080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Academic contract process begins - 2004</a:t>
          </a:r>
          <a:endParaRPr lang="en-US" sz="2400" kern="1200" dirty="0"/>
        </a:p>
      </dsp:txBody>
      <dsp:txXfrm rot="10800000">
        <a:off x="0" y="1444"/>
        <a:ext cx="11680725" cy="7619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gi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0.82709</cdr:x>
      <cdr:y>0.01994</cdr:y>
    </cdr:from>
    <cdr:to>
      <cdr:x>0.97909</cdr:x>
      <cdr:y>0.08977</cdr:y>
    </cdr:to>
    <cdr:pic>
      <cdr:nvPicPr>
        <cdr:cNvPr id="2" name="Picture 1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7165561" y="125344"/>
          <a:ext cx="1316935" cy="438978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0.89197</cdr:x>
      <cdr:y>0.28195</cdr:y>
    </cdr:from>
    <cdr:to>
      <cdr:x>0.97419</cdr:x>
      <cdr:y>0.36232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727674" y="1772478"/>
          <a:ext cx="712304" cy="5052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0.89446</cdr:x>
      <cdr:y>0.30435</cdr:y>
    </cdr:from>
    <cdr:to>
      <cdr:x>1</cdr:x>
      <cdr:y>0.4498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749209" y="191328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0.6679</cdr:x>
      <cdr:y>0.46868</cdr:y>
    </cdr:from>
    <cdr:to>
      <cdr:x>0.93542</cdr:x>
      <cdr:y>0.81863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786394" y="2946337"/>
          <a:ext cx="2317687" cy="219999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38100">
          <a:solidFill>
            <a:srgbClr val="92D05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i="1" dirty="0">
              <a:solidFill>
                <a:schemeClr val="tx1"/>
              </a:solidFill>
            </a:rPr>
            <a:t>Please note</a:t>
          </a:r>
          <a:r>
            <a:rPr lang="en-US" sz="1400" b="1" dirty="0">
              <a:solidFill>
                <a:schemeClr val="tx1"/>
              </a:solidFill>
            </a:rPr>
            <a:t>: Numbers for Academic Years 2003 -2013 reflect credit granted by high schools; number for 2013-2014</a:t>
          </a:r>
          <a:r>
            <a:rPr lang="en-US" sz="1400" b="1" baseline="0" dirty="0">
              <a:solidFill>
                <a:schemeClr val="tx1"/>
              </a:solidFill>
            </a:rPr>
            <a:t> reflects contracts issued (not credit  recommended/granted) as of </a:t>
          </a:r>
          <a:r>
            <a:rPr lang="en-US" sz="1400" b="1" baseline="0" dirty="0" smtClean="0">
              <a:solidFill>
                <a:schemeClr val="tx1"/>
              </a:solidFill>
            </a:rPr>
            <a:t>December 2013). </a:t>
          </a:r>
          <a:r>
            <a:rPr lang="en-US" sz="1400" b="1" baseline="0" dirty="0"/>
            <a:t>2013</a:t>
          </a:r>
          <a:r>
            <a:rPr lang="en-US" sz="900" b="1" baseline="0" dirty="0"/>
            <a:t>.</a:t>
          </a:r>
          <a:endParaRPr lang="en-US" sz="9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 userDrawn="1"/>
        </p:nvSpPr>
        <p:spPr>
          <a:xfrm>
            <a:off x="9120768" y="2590078"/>
            <a:ext cx="3077109" cy="1660332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094" y="2971679"/>
            <a:ext cx="2546351" cy="852488"/>
          </a:xfrm>
          <a:prstGeom prst="rect">
            <a:avLst/>
          </a:prstGeom>
          <a:noFill/>
          <a:ln w="34925" algn="in">
            <a:solidFill>
              <a:srgbClr val="33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2/11/2014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2/11/2014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2/11/2014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2/11/2014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2/11/2014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2/11/2014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6858" y="1045798"/>
            <a:ext cx="1480931" cy="495798"/>
          </a:xfrm>
          <a:prstGeom prst="rect">
            <a:avLst/>
          </a:prstGeom>
          <a:noFill/>
          <a:ln w="34925" algn="in">
            <a:solidFill>
              <a:srgbClr val="33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5909" y="3159185"/>
            <a:ext cx="1480931" cy="495798"/>
          </a:xfrm>
          <a:prstGeom prst="rect">
            <a:avLst/>
          </a:prstGeom>
          <a:noFill/>
          <a:ln w="34925" algn="in">
            <a:solidFill>
              <a:srgbClr val="33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2/11/2014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5911" y="1042518"/>
            <a:ext cx="1480931" cy="495798"/>
          </a:xfrm>
          <a:prstGeom prst="rect">
            <a:avLst/>
          </a:prstGeom>
          <a:noFill/>
          <a:ln w="34925" algn="in">
            <a:solidFill>
              <a:srgbClr val="33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2/11/2014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2/11/2014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2/11/2014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2/11/2014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2/11/2014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mailto:jcarpenter@tbaisd.org" TargetMode="External"/><Relationship Id="rId3" Type="http://schemas.openxmlformats.org/officeDocument/2006/relationships/hyperlink" Target="mailto:msmith@tbaisd.org" TargetMode="External"/><Relationship Id="rId7" Type="http://schemas.openxmlformats.org/officeDocument/2006/relationships/hyperlink" Target="mailto:tmanns@tbaisd.org" TargetMode="External"/><Relationship Id="rId2" Type="http://schemas.openxmlformats.org/officeDocument/2006/relationships/hyperlink" Target="mailto:plamb@tbaisd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stairs@tbaisd.org" TargetMode="External"/><Relationship Id="rId11" Type="http://schemas.openxmlformats.org/officeDocument/2006/relationships/image" Target="../media/image9.WMF"/><Relationship Id="rId5" Type="http://schemas.openxmlformats.org/officeDocument/2006/relationships/hyperlink" Target="mailto:jlesinski@tbaisd.org" TargetMode="External"/><Relationship Id="rId10" Type="http://schemas.openxmlformats.org/officeDocument/2006/relationships/hyperlink" Target="mailto:kshoskey@tbaisd.org" TargetMode="External"/><Relationship Id="rId4" Type="http://schemas.openxmlformats.org/officeDocument/2006/relationships/hyperlink" Target="mailto:sbernstein@tbaisd.org" TargetMode="External"/><Relationship Id="rId9" Type="http://schemas.openxmlformats.org/officeDocument/2006/relationships/hyperlink" Target="mailto:dmenchaca@tbaisd.org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mailto:jorr@tbaisd.org" TargetMode="External"/><Relationship Id="rId3" Type="http://schemas.openxmlformats.org/officeDocument/2006/relationships/hyperlink" Target="mailto:jgauthier@tbaisd.org" TargetMode="External"/><Relationship Id="rId7" Type="http://schemas.openxmlformats.org/officeDocument/2006/relationships/hyperlink" Target="mailto:rmathis@tbaisd.org" TargetMode="External"/><Relationship Id="rId2" Type="http://schemas.openxmlformats.org/officeDocument/2006/relationships/hyperlink" Target="mailto:mbarnes@tbaisd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lennox@tbaisd.org" TargetMode="External"/><Relationship Id="rId11" Type="http://schemas.openxmlformats.org/officeDocument/2006/relationships/image" Target="../media/image9.WMF"/><Relationship Id="rId5" Type="http://schemas.openxmlformats.org/officeDocument/2006/relationships/hyperlink" Target="mailto:rkitzman@tbaisd.org" TargetMode="External"/><Relationship Id="rId10" Type="http://schemas.openxmlformats.org/officeDocument/2006/relationships/hyperlink" Target="mailto:jwrede@tbaisd.org" TargetMode="External"/><Relationship Id="rId4" Type="http://schemas.openxmlformats.org/officeDocument/2006/relationships/hyperlink" Target="mailto:rkinnee@tbaisd.org" TargetMode="External"/><Relationship Id="rId9" Type="http://schemas.openxmlformats.org/officeDocument/2006/relationships/hyperlink" Target="mailto:tvandermeulen@tbaisd.org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2643" y="2778974"/>
            <a:ext cx="8144134" cy="137307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Ready to “Ratchet Up” Your CTE Programs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TBAISD Career-Tech Center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Patrick Lamb, Principal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6485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Today’s Format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219177"/>
            <a:ext cx="9613861" cy="403676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Round-table format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 tables: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Mathematics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English Language Arts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Performance Tasks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Choose two tables, spend 20 minutes at each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 questions, view sample documents and lesson plans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 10 minutes we re-gather as a group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681255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Additional Information Needed?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63" y="2050546"/>
            <a:ext cx="12025745" cy="466429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Administration</a:t>
            </a:r>
          </a:p>
          <a:p>
            <a:pPr lvl="1"/>
            <a:r>
              <a:rPr lang="en-US" sz="1800" dirty="0" smtClean="0">
                <a:hlinkClick r:id="rId2"/>
              </a:rPr>
              <a:t>plamb@tbaisd.org</a:t>
            </a:r>
            <a:r>
              <a:rPr lang="en-US" sz="1800" dirty="0" smtClean="0"/>
              <a:t> (Pat Lamb, Principal)</a:t>
            </a:r>
          </a:p>
          <a:p>
            <a:pPr lvl="1"/>
            <a:r>
              <a:rPr lang="en-US" sz="1800" dirty="0" smtClean="0">
                <a:hlinkClick r:id="rId3"/>
              </a:rPr>
              <a:t>msmith@tbaisd.org</a:t>
            </a:r>
            <a:r>
              <a:rPr lang="en-US" sz="1800" dirty="0" smtClean="0"/>
              <a:t> (Mary Smith, Curriculum Supervisor)</a:t>
            </a:r>
          </a:p>
          <a:p>
            <a:r>
              <a:rPr lang="en-US" dirty="0" smtClean="0"/>
              <a:t>ELA Teachers</a:t>
            </a:r>
          </a:p>
          <a:p>
            <a:pPr lvl="1"/>
            <a:r>
              <a:rPr lang="en-US" sz="1800" dirty="0" smtClean="0">
                <a:hlinkClick r:id="rId4"/>
              </a:rPr>
              <a:t>sbernstein@tbaisd.org</a:t>
            </a:r>
            <a:r>
              <a:rPr lang="en-US" sz="1800" dirty="0" smtClean="0"/>
              <a:t> (Sarah Bernstein – Allied Health, Film/New Media, Graphic Arts)</a:t>
            </a:r>
          </a:p>
          <a:p>
            <a:pPr lvl="1"/>
            <a:r>
              <a:rPr lang="en-US" sz="1800" dirty="0" smtClean="0">
                <a:hlinkClick r:id="rId5"/>
              </a:rPr>
              <a:t>jlesinski@tbaisd.org</a:t>
            </a:r>
            <a:r>
              <a:rPr lang="en-US" sz="1800" dirty="0" smtClean="0"/>
              <a:t> (Janie Lesinski – </a:t>
            </a:r>
            <a:r>
              <a:rPr lang="en-US" sz="1800" dirty="0" err="1" smtClean="0"/>
              <a:t>Agriscience</a:t>
            </a:r>
            <a:r>
              <a:rPr lang="en-US" sz="1800" dirty="0" smtClean="0"/>
              <a:t>, Business Careers, Early Childhood Ed, Public Safety)</a:t>
            </a:r>
          </a:p>
          <a:p>
            <a:pPr lvl="1"/>
            <a:r>
              <a:rPr lang="en-US" sz="1800" dirty="0" smtClean="0">
                <a:hlinkClick r:id="rId6"/>
              </a:rPr>
              <a:t>jstairs@tbaisd.org</a:t>
            </a:r>
            <a:r>
              <a:rPr lang="en-US" sz="1800" dirty="0" smtClean="0"/>
              <a:t> (Jennifer Stairs – Auto Body, Auto Tech, Information Tech, Web and Game Programming)</a:t>
            </a:r>
          </a:p>
          <a:p>
            <a:pPr lvl="1"/>
            <a:r>
              <a:rPr lang="en-US" sz="1800" dirty="0" smtClean="0">
                <a:hlinkClick r:id="rId7"/>
              </a:rPr>
              <a:t>tmanns@tbaisd.org</a:t>
            </a:r>
            <a:r>
              <a:rPr lang="en-US" sz="1800" dirty="0" smtClean="0"/>
              <a:t> (Todd Manns – Integrated ELA with math and technical programs – Graphic Arts and Power Equipment Technology) – </a:t>
            </a:r>
            <a:r>
              <a:rPr lang="en-US" sz="1800" i="1" dirty="0" smtClean="0">
                <a:solidFill>
                  <a:schemeClr val="tx1">
                    <a:lumMod val="75000"/>
                  </a:schemeClr>
                </a:solidFill>
              </a:rPr>
              <a:t>not present at Career Education Conference</a:t>
            </a:r>
            <a:endParaRPr lang="en-US" sz="1800" i="1" dirty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en-US" sz="2200" dirty="0" smtClean="0"/>
              <a:t>Math Teachers</a:t>
            </a:r>
          </a:p>
          <a:p>
            <a:pPr lvl="1"/>
            <a:r>
              <a:rPr lang="en-US" sz="1800" dirty="0" smtClean="0">
                <a:hlinkClick r:id="rId8"/>
              </a:rPr>
              <a:t>jcarpenter@tbaisd.org</a:t>
            </a:r>
            <a:r>
              <a:rPr lang="en-US" sz="1800" dirty="0" smtClean="0"/>
              <a:t> (Joel Carpenter, Algebra II, Geometry, 4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Year Math – Allied Health, Math Essentials</a:t>
            </a:r>
          </a:p>
          <a:p>
            <a:pPr lvl="1"/>
            <a:r>
              <a:rPr lang="en-US" sz="1800" dirty="0" smtClean="0">
                <a:hlinkClick r:id="rId9"/>
              </a:rPr>
              <a:t>dmenchaca@tbaisd.org</a:t>
            </a:r>
            <a:r>
              <a:rPr lang="en-US" sz="1800" dirty="0" smtClean="0"/>
              <a:t> (Deb Menchaca, Algebra IIB, 4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Year Math – Welding, 4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Year Technical Math, MTA Math)</a:t>
            </a:r>
          </a:p>
          <a:p>
            <a:pPr lvl="1"/>
            <a:r>
              <a:rPr lang="en-US" sz="1800" dirty="0" smtClean="0">
                <a:hlinkClick r:id="rId10"/>
              </a:rPr>
              <a:t>kshoskey@tbaisd.org</a:t>
            </a:r>
            <a:r>
              <a:rPr lang="en-US" sz="1800" dirty="0" smtClean="0"/>
              <a:t> (Karen Shoskey, Algebra IIA, 4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Year Math – Culinary, Integrated ELA/Math – Graphic Arts and Power Equipment Technology)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3846" y="656964"/>
            <a:ext cx="1490762" cy="1273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376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Additional Information Needed?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272" y="2567783"/>
            <a:ext cx="12025745" cy="4664290"/>
          </a:xfrm>
        </p:spPr>
        <p:txBody>
          <a:bodyPr/>
          <a:lstStyle/>
          <a:p>
            <a:r>
              <a:rPr lang="en-US" dirty="0" smtClean="0"/>
              <a:t>Technical Teachers</a:t>
            </a:r>
          </a:p>
          <a:p>
            <a:pPr lvl="1"/>
            <a:r>
              <a:rPr lang="en-US" sz="1800" dirty="0" smtClean="0">
                <a:hlinkClick r:id="rId2"/>
              </a:rPr>
              <a:t>mbarnes@tbaisd.org</a:t>
            </a:r>
            <a:r>
              <a:rPr lang="en-US" sz="1800" dirty="0" smtClean="0"/>
              <a:t> (Mike Barnes, Auto Body Repair)</a:t>
            </a:r>
          </a:p>
          <a:p>
            <a:pPr lvl="1"/>
            <a:r>
              <a:rPr lang="en-US" sz="1800" dirty="0" smtClean="0">
                <a:hlinkClick r:id="rId3"/>
              </a:rPr>
              <a:t>jgauthier@tbaisd.org</a:t>
            </a:r>
            <a:r>
              <a:rPr lang="en-US" sz="1800" dirty="0" smtClean="0"/>
              <a:t> (Julie Gauthier, Business Careers)</a:t>
            </a:r>
          </a:p>
          <a:p>
            <a:pPr lvl="1"/>
            <a:r>
              <a:rPr lang="en-US" sz="1800" dirty="0" smtClean="0">
                <a:hlinkClick r:id="rId4"/>
              </a:rPr>
              <a:t>rkinnee@tbaisd.org</a:t>
            </a:r>
            <a:r>
              <a:rPr lang="en-US" sz="1800" dirty="0" smtClean="0"/>
              <a:t> (Rebecca Kinnee, Graphic Arts)</a:t>
            </a:r>
          </a:p>
          <a:p>
            <a:pPr lvl="1"/>
            <a:r>
              <a:rPr lang="en-US" sz="1800" dirty="0" smtClean="0">
                <a:hlinkClick r:id="rId5"/>
              </a:rPr>
              <a:t>rkitzman@tbaisd.org</a:t>
            </a:r>
            <a:r>
              <a:rPr lang="en-US" sz="1800" dirty="0" smtClean="0"/>
              <a:t> (Randy Kitzman, Skilled Trades)</a:t>
            </a:r>
          </a:p>
          <a:p>
            <a:pPr lvl="1"/>
            <a:r>
              <a:rPr lang="en-US" sz="1800" dirty="0">
                <a:hlinkClick r:id="rId6"/>
              </a:rPr>
              <a:t>tlennox@tbaisd.org</a:t>
            </a:r>
            <a:r>
              <a:rPr lang="en-US" sz="1800" dirty="0"/>
              <a:t> (Tom </a:t>
            </a:r>
            <a:r>
              <a:rPr lang="en-US" sz="1800" dirty="0" smtClean="0"/>
              <a:t>Lennox, Public Safety)</a:t>
            </a:r>
          </a:p>
          <a:p>
            <a:pPr lvl="1"/>
            <a:r>
              <a:rPr lang="en-US" sz="1800" dirty="0" smtClean="0">
                <a:hlinkClick r:id="rId7"/>
              </a:rPr>
              <a:t>rmathis@tbaisd.org</a:t>
            </a:r>
            <a:r>
              <a:rPr lang="en-US" sz="1800" dirty="0" smtClean="0"/>
              <a:t>	(Rick Mathis, Welding/Fabrication)</a:t>
            </a:r>
          </a:p>
          <a:p>
            <a:pPr lvl="1"/>
            <a:r>
              <a:rPr lang="en-US" sz="1800" dirty="0" smtClean="0">
                <a:hlinkClick r:id="rId8"/>
              </a:rPr>
              <a:t>jorr@tbaisd.org</a:t>
            </a:r>
            <a:r>
              <a:rPr lang="en-US" sz="1800" dirty="0" smtClean="0"/>
              <a:t> (Julie Orr, Graphic Arts) - </a:t>
            </a:r>
            <a:r>
              <a:rPr lang="en-US" sz="1800" i="1" dirty="0">
                <a:solidFill>
                  <a:schemeClr val="tx1">
                    <a:lumMod val="75000"/>
                  </a:schemeClr>
                </a:solidFill>
              </a:rPr>
              <a:t>not present at </a:t>
            </a:r>
            <a:r>
              <a:rPr lang="en-US" sz="1800" i="1" dirty="0" smtClean="0">
                <a:solidFill>
                  <a:schemeClr val="tx1">
                    <a:lumMod val="75000"/>
                  </a:schemeClr>
                </a:solidFill>
              </a:rPr>
              <a:t>Career Education Conference</a:t>
            </a:r>
            <a:endParaRPr lang="en-US" sz="1800" dirty="0" smtClean="0"/>
          </a:p>
          <a:p>
            <a:pPr lvl="1"/>
            <a:r>
              <a:rPr lang="en-US" sz="1800" dirty="0" smtClean="0">
                <a:hlinkClick r:id="rId9"/>
              </a:rPr>
              <a:t>tvandermeulen@tbaisd.org</a:t>
            </a:r>
            <a:r>
              <a:rPr lang="en-US" sz="1800" dirty="0" smtClean="0"/>
              <a:t> (Tim VanderMeulen, Electrical Occupations)</a:t>
            </a:r>
          </a:p>
          <a:p>
            <a:pPr lvl="1"/>
            <a:r>
              <a:rPr lang="en-US" sz="1800" dirty="0" smtClean="0">
                <a:hlinkClick r:id="rId10"/>
              </a:rPr>
              <a:t>jwrede@tbaisd.org</a:t>
            </a:r>
            <a:r>
              <a:rPr lang="en-US" sz="1800" dirty="0" smtClean="0"/>
              <a:t> (Jim Wrede, Auto Technology)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2608" y="652346"/>
            <a:ext cx="1501574" cy="128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631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http://tbaisdctc1.weebly.com/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13164" y="2844800"/>
            <a:ext cx="93564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If you want to access the resources we provided, you can do so at our Weebly site shown above!</a:t>
            </a:r>
            <a:endParaRPr lang="en-US" sz="36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995" y="4400491"/>
            <a:ext cx="1855210" cy="1855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998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7" y="2336873"/>
            <a:ext cx="11283696" cy="3599316"/>
          </a:xfrm>
        </p:spPr>
        <p:txBody>
          <a:bodyPr>
            <a:norm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Regional Center located in Traverse City, Michigan</a:t>
            </a: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Serve five counties</a:t>
            </a:r>
          </a:p>
          <a:p>
            <a:pPr lvl="1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Antrim, Benzie, Grand Traverse, Kalkaska and Leelanau counties</a:t>
            </a: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 career and technical programs</a:t>
            </a:r>
          </a:p>
          <a:p>
            <a:r>
              <a:rPr lang="en-US"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public, charter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parochial high schools</a:t>
            </a: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Morning and afternoon sessions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About Our Center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Content Placeholder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009" y="789804"/>
            <a:ext cx="5222173" cy="1025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888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Center At a Glance….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80319" y="2059708"/>
            <a:ext cx="5345109" cy="4630805"/>
          </a:xfrm>
        </p:spPr>
        <p:txBody>
          <a:bodyPr>
            <a:noAutofit/>
          </a:bodyPr>
          <a:lstStyle/>
          <a:p>
            <a:r>
              <a:rPr lang="en-US" dirty="0" err="1" smtClean="0"/>
              <a:t>Agriscience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smtClean="0"/>
              <a:t>Natural </a:t>
            </a:r>
            <a:r>
              <a:rPr lang="en-US" dirty="0" smtClean="0"/>
              <a:t>Resources</a:t>
            </a:r>
          </a:p>
          <a:p>
            <a:r>
              <a:rPr lang="en-US" dirty="0" smtClean="0"/>
              <a:t>Allied Health</a:t>
            </a:r>
          </a:p>
          <a:p>
            <a:r>
              <a:rPr lang="en-US" dirty="0" smtClean="0"/>
              <a:t>Auto Body Repair</a:t>
            </a:r>
          </a:p>
          <a:p>
            <a:r>
              <a:rPr lang="en-US" dirty="0" smtClean="0"/>
              <a:t>Automotive Technology</a:t>
            </a:r>
          </a:p>
          <a:p>
            <a:r>
              <a:rPr lang="en-US" dirty="0" smtClean="0"/>
              <a:t>Business Careers</a:t>
            </a:r>
          </a:p>
          <a:p>
            <a:r>
              <a:rPr lang="en-US" dirty="0" smtClean="0"/>
              <a:t>Construction Trades</a:t>
            </a:r>
          </a:p>
          <a:p>
            <a:r>
              <a:rPr lang="en-US" dirty="0" smtClean="0"/>
              <a:t>Culinary Arts</a:t>
            </a:r>
          </a:p>
          <a:p>
            <a:r>
              <a:rPr lang="en-US" dirty="0" smtClean="0"/>
              <a:t>Drafting and Design </a:t>
            </a:r>
            <a:r>
              <a:rPr lang="en-US" dirty="0" smtClean="0"/>
              <a:t>– FSU Online</a:t>
            </a:r>
          </a:p>
          <a:p>
            <a:r>
              <a:rPr lang="en-US" dirty="0" smtClean="0"/>
              <a:t>Early Childhood Education</a:t>
            </a:r>
          </a:p>
          <a:p>
            <a:r>
              <a:rPr lang="en-US" dirty="0" smtClean="0"/>
              <a:t>Electrical Occupations</a:t>
            </a:r>
          </a:p>
          <a:p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025428" y="2139779"/>
            <a:ext cx="6196746" cy="4513787"/>
          </a:xfrm>
        </p:spPr>
        <p:txBody>
          <a:bodyPr>
            <a:normAutofit fontScale="77500" lnSpcReduction="20000"/>
          </a:bodyPr>
          <a:lstStyle/>
          <a:p>
            <a:r>
              <a:rPr lang="en-US" sz="3400" dirty="0" smtClean="0"/>
              <a:t>Film and New </a:t>
            </a:r>
            <a:r>
              <a:rPr lang="en-US" sz="3400" dirty="0"/>
              <a:t>Media</a:t>
            </a:r>
          </a:p>
          <a:p>
            <a:r>
              <a:rPr lang="en-US" sz="3400" dirty="0" smtClean="0"/>
              <a:t>Graphic Arts</a:t>
            </a:r>
          </a:p>
          <a:p>
            <a:r>
              <a:rPr lang="en-US" sz="3400" dirty="0" smtClean="0"/>
              <a:t>Information Technology</a:t>
            </a:r>
          </a:p>
          <a:p>
            <a:r>
              <a:rPr lang="en-US" sz="3400" dirty="0" smtClean="0"/>
              <a:t>Manufacturing Technology Academy</a:t>
            </a:r>
          </a:p>
          <a:p>
            <a:r>
              <a:rPr lang="en-US" sz="3400" dirty="0" smtClean="0"/>
              <a:t>Power Equipment Technology</a:t>
            </a:r>
          </a:p>
          <a:p>
            <a:r>
              <a:rPr lang="en-US" sz="3400" dirty="0" smtClean="0"/>
              <a:t>Precision Machining Technology</a:t>
            </a:r>
          </a:p>
          <a:p>
            <a:r>
              <a:rPr lang="en-US" sz="3400" dirty="0" smtClean="0"/>
              <a:t>Public </a:t>
            </a:r>
            <a:r>
              <a:rPr lang="en-US" sz="3400" dirty="0" smtClean="0"/>
              <a:t>Safety and Protective </a:t>
            </a:r>
            <a:r>
              <a:rPr lang="en-US" sz="3400" dirty="0" smtClean="0"/>
              <a:t>Services</a:t>
            </a:r>
          </a:p>
          <a:p>
            <a:r>
              <a:rPr lang="en-US" sz="3400" dirty="0" smtClean="0"/>
              <a:t>Skilled Trades</a:t>
            </a:r>
          </a:p>
          <a:p>
            <a:r>
              <a:rPr lang="en-US" sz="3400" dirty="0" smtClean="0"/>
              <a:t>Teacher Academy</a:t>
            </a:r>
          </a:p>
          <a:p>
            <a:r>
              <a:rPr lang="en-US" sz="3400" dirty="0" smtClean="0"/>
              <a:t>Web and Game </a:t>
            </a:r>
            <a:r>
              <a:rPr lang="en-US" sz="3400" dirty="0" smtClean="0"/>
              <a:t>Programming</a:t>
            </a:r>
          </a:p>
          <a:p>
            <a:r>
              <a:rPr lang="en-US" sz="3400" dirty="0" smtClean="0"/>
              <a:t>Welding and Fabrication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161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20 Year Story of Academic Integration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6" name="Content Placeholder 3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3615189"/>
              </p:ext>
            </p:extLst>
          </p:nvPr>
        </p:nvGraphicFramePr>
        <p:xfrm>
          <a:off x="183325" y="2232628"/>
          <a:ext cx="11680725" cy="4249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5911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20 Year Story of Academic Integration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6" name="Content Placeholder 3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18719"/>
              </p:ext>
            </p:extLst>
          </p:nvPr>
        </p:nvGraphicFramePr>
        <p:xfrm>
          <a:off x="183325" y="2232628"/>
          <a:ext cx="11680725" cy="4249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527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091" y="172788"/>
            <a:ext cx="8395853" cy="654204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66400" y="581891"/>
            <a:ext cx="1625600" cy="1403927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5672" y="1036011"/>
            <a:ext cx="1487055" cy="495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92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8945" y="88191"/>
            <a:ext cx="5190837" cy="666578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504682" y="565800"/>
            <a:ext cx="1687318" cy="1456964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5672" y="1036011"/>
            <a:ext cx="1487055" cy="495685"/>
          </a:xfrm>
          <a:prstGeom prst="rect">
            <a:avLst/>
          </a:prstGeom>
        </p:spPr>
      </p:pic>
      <p:sp>
        <p:nvSpPr>
          <p:cNvPr id="4" name="Left Arrow Callout 3"/>
          <p:cNvSpPr/>
          <p:nvPr/>
        </p:nvSpPr>
        <p:spPr>
          <a:xfrm>
            <a:off x="7348586" y="2361237"/>
            <a:ext cx="3414532" cy="2534856"/>
          </a:xfrm>
          <a:prstGeom prst="leftArrowCallout">
            <a:avLst/>
          </a:prstGeom>
          <a:solidFill>
            <a:srgbClr val="42B43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Academic credit contract has evolved throughout the past 10 years when it was first used in 2004.</a:t>
            </a:r>
          </a:p>
        </p:txBody>
      </p:sp>
    </p:spTree>
    <p:extLst>
      <p:ext uri="{BB962C8B-B14F-4D97-AF65-F5344CB8AC3E}">
        <p14:creationId xmlns:p14="http://schemas.microsoft.com/office/powerpoint/2010/main" val="118907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386594"/>
              </p:ext>
            </p:extLst>
          </p:nvPr>
        </p:nvGraphicFramePr>
        <p:xfrm>
          <a:off x="979104" y="322695"/>
          <a:ext cx="8663609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10594109" y="591127"/>
            <a:ext cx="1597891" cy="137621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5672" y="1036011"/>
            <a:ext cx="1487055" cy="495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114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538682"/>
              </p:ext>
            </p:extLst>
          </p:nvPr>
        </p:nvGraphicFramePr>
        <p:xfrm>
          <a:off x="1393003" y="294802"/>
          <a:ext cx="8663609" cy="6404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10594109" y="591127"/>
            <a:ext cx="1597891" cy="137621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5672" y="1036011"/>
            <a:ext cx="1487055" cy="495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48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274</TotalTime>
  <Words>618</Words>
  <Application>Microsoft Office PowerPoint</Application>
  <PresentationFormat>Widescreen</PresentationFormat>
  <Paragraphs>87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Cambria</vt:lpstr>
      <vt:lpstr>Trebuchet MS</vt:lpstr>
      <vt:lpstr>Berlin</vt:lpstr>
      <vt:lpstr>Ready to “Ratchet Up” Your CTE Programs</vt:lpstr>
      <vt:lpstr>About Our Center</vt:lpstr>
      <vt:lpstr>Our Center At a Glance….</vt:lpstr>
      <vt:lpstr>Our 20 Year Story of Academic Integration</vt:lpstr>
      <vt:lpstr>Our 20 Year Story of Academic Integration</vt:lpstr>
      <vt:lpstr>PowerPoint Presentation</vt:lpstr>
      <vt:lpstr>PowerPoint Presentation</vt:lpstr>
      <vt:lpstr>PowerPoint Presentation</vt:lpstr>
      <vt:lpstr>PowerPoint Presentation</vt:lpstr>
      <vt:lpstr>Today’s Format</vt:lpstr>
      <vt:lpstr>Questions and Additional Information Needed?</vt:lpstr>
      <vt:lpstr>Questions and Additional Information Needed?</vt:lpstr>
      <vt:lpstr>http://tbaisdctc1.weebly.com/</vt:lpstr>
    </vt:vector>
  </TitlesOfParts>
  <Company>Traverse Bay Area Intermediate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Gauthier</dc:creator>
  <cp:lastModifiedBy>Mary Smith</cp:lastModifiedBy>
  <cp:revision>42</cp:revision>
  <dcterms:created xsi:type="dcterms:W3CDTF">2014-01-04T16:06:30Z</dcterms:created>
  <dcterms:modified xsi:type="dcterms:W3CDTF">2014-02-11T19:13:33Z</dcterms:modified>
</cp:coreProperties>
</file>