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dirty="0"/>
              <a:t>Growth in Academic Credit Recommended/Granted or Contracts Issued Over History of Initiative</a:t>
            </a:r>
          </a:p>
          <a:p>
            <a:pPr>
              <a:defRPr/>
            </a:pPr>
            <a:r>
              <a:rPr lang="en-US" sz="1800" dirty="0"/>
              <a:t>TBAISD Career-Tech Center (2003 -2014)</a:t>
            </a:r>
          </a:p>
        </c:rich>
      </c:tx>
      <c:layout>
        <c:manualLayout>
          <c:xMode val="edge"/>
          <c:yMode val="edge"/>
          <c:x val="0.1367275462223653"/>
          <c:y val="1.8107154974244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945828349363418E-2"/>
          <c:y val="0.16684848484848486"/>
          <c:w val="0.94205417165063654"/>
          <c:h val="0.79436713592619101"/>
        </c:manualLayout>
      </c:layout>
      <c:lineChart>
        <c:grouping val="stacked"/>
        <c:varyColors val="0"/>
        <c:ser>
          <c:idx val="0"/>
          <c:order val="0"/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5.8434539231860531E-2"/>
                  <c:y val="-3.174739521196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665259708742735E-2"/>
                  <c:y val="-3.6949494949494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434539231860531E-2"/>
                  <c:y val="-3.376759723216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TblGrowth!$A$1:$J$1</c:f>
              <c:strCache>
                <c:ptCount val="10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TblGrowth!$A$2:$J$2</c:f>
              <c:numCache>
                <c:formatCode>General</c:formatCode>
                <c:ptCount val="10"/>
                <c:pt idx="0">
                  <c:v>39</c:v>
                </c:pt>
                <c:pt idx="1">
                  <c:v>61</c:v>
                </c:pt>
                <c:pt idx="2">
                  <c:v>68</c:v>
                </c:pt>
                <c:pt idx="3">
                  <c:v>77</c:v>
                </c:pt>
                <c:pt idx="4">
                  <c:v>101</c:v>
                </c:pt>
                <c:pt idx="5">
                  <c:v>257</c:v>
                </c:pt>
                <c:pt idx="6">
                  <c:v>327</c:v>
                </c:pt>
                <c:pt idx="7">
                  <c:v>389</c:v>
                </c:pt>
                <c:pt idx="8">
                  <c:v>405</c:v>
                </c:pt>
                <c:pt idx="9">
                  <c:v>397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52574128"/>
        <c:axId val="352573736"/>
      </c:lineChart>
      <c:catAx>
        <c:axId val="35257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573736"/>
        <c:crosses val="autoZero"/>
        <c:auto val="1"/>
        <c:lblAlgn val="ctr"/>
        <c:lblOffset val="100"/>
        <c:noMultiLvlLbl val="0"/>
      </c:catAx>
      <c:valAx>
        <c:axId val="35257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57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0.89197</cdr:x>
      <cdr:y>0.28195</cdr:y>
    </cdr:from>
    <cdr:to>
      <cdr:x>0.97419</cdr:x>
      <cdr:y>0.36232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27674" y="1772478"/>
          <a:ext cx="712304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0.89446</cdr:x>
      <cdr:y>0.30435</cdr:y>
    </cdr:from>
    <cdr:to>
      <cdr:x>1</cdr:x>
      <cdr:y>0.4498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49209" y="19132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0.6679</cdr:x>
      <cdr:y>0.46868</cdr:y>
    </cdr:from>
    <cdr:to>
      <cdr:x>0.93542</cdr:x>
      <cdr:y>0.81863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86394" y="2946337"/>
          <a:ext cx="2317687" cy="219999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38100">
          <a:solidFill>
            <a:srgbClr val="92D05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i="1" dirty="0">
              <a:solidFill>
                <a:schemeClr val="tx1"/>
              </a:solidFill>
            </a:rPr>
            <a:t>Please note</a:t>
          </a:r>
          <a:r>
            <a:rPr lang="en-US" sz="1400" b="1" dirty="0">
              <a:solidFill>
                <a:schemeClr val="tx1"/>
              </a:solidFill>
            </a:rPr>
            <a:t>: Numbers for Academic Years 2003 -2013 reflect credit granted by high schools; number for 2013-2014</a:t>
          </a:r>
          <a:r>
            <a:rPr lang="en-US" sz="1400" b="1" baseline="0" dirty="0">
              <a:solidFill>
                <a:schemeClr val="tx1"/>
              </a:solidFill>
            </a:rPr>
            <a:t> reflects contracts issued (not credit  recommended/granted) as of </a:t>
          </a:r>
          <a:r>
            <a:rPr lang="en-US" sz="1400" b="1" baseline="0" dirty="0" smtClean="0">
              <a:solidFill>
                <a:schemeClr val="tx1"/>
              </a:solidFill>
            </a:rPr>
            <a:t>December 2013). </a:t>
          </a:r>
          <a:r>
            <a:rPr lang="en-US" sz="1400" b="1" baseline="0" dirty="0"/>
            <a:t>2013</a:t>
          </a:r>
          <a:r>
            <a:rPr lang="en-US" sz="900" b="1" baseline="0" dirty="0"/>
            <a:t>.</a:t>
          </a:r>
          <a:endParaRPr lang="en-US" sz="9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20768" y="2590078"/>
            <a:ext cx="3077109" cy="166033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94" y="2971679"/>
            <a:ext cx="2546351" cy="85248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5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15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72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72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0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6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4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4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5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7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858" y="1045798"/>
            <a:ext cx="1480931" cy="49579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3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909" y="3159185"/>
            <a:ext cx="1480931" cy="49579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884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911" y="1042518"/>
            <a:ext cx="1480931" cy="49579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39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3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8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33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1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9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EF52CC-F3D9-41D4-BCE4-C208E61A3F31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1/14/2014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34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/>
          </p:nvPr>
        </p:nvGraphicFramePr>
        <p:xfrm>
          <a:off x="1393003" y="294802"/>
          <a:ext cx="8663609" cy="640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0594109" y="591127"/>
            <a:ext cx="1597891" cy="1376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672" y="1036011"/>
            <a:ext cx="1487055" cy="4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6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 Presentation</vt:lpstr>
    </vt:vector>
  </TitlesOfParts>
  <Company>Traverse Bay Area Intermediate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Smith</dc:creator>
  <cp:lastModifiedBy>Mary Smith</cp:lastModifiedBy>
  <cp:revision>2</cp:revision>
  <dcterms:created xsi:type="dcterms:W3CDTF">2014-01-14T15:13:54Z</dcterms:created>
  <dcterms:modified xsi:type="dcterms:W3CDTF">2014-01-14T15:14:45Z</dcterms:modified>
</cp:coreProperties>
</file>